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6" r:id="rId4"/>
    <p:sldId id="264" r:id="rId5"/>
    <p:sldId id="265" r:id="rId6"/>
    <p:sldId id="26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6296"/>
  </p:normalViewPr>
  <p:slideViewPr>
    <p:cSldViewPr snapToGrid="0">
      <p:cViewPr varScale="1">
        <p:scale>
          <a:sx n="107" d="100"/>
          <a:sy n="107" d="100"/>
        </p:scale>
        <p:origin x="8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AF06-D01B-DC04-DC98-68A00E464D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5236" y="1463273"/>
            <a:ext cx="6987943" cy="2387600"/>
          </a:xfrm>
          <a:prstGeom prst="rect">
            <a:avLst/>
          </a:prstGeom>
        </p:spPr>
        <p:txBody>
          <a:bodyPr anchor="ctr"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Phase Behavior of CO2 – Crude Oil system in Enhanced Oil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4B0C9-CB89-FE68-1BF7-9E1E2B9D0D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36" y="3972234"/>
            <a:ext cx="6987943" cy="130139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Kartika Fajarwati Hartono</a:t>
            </a:r>
          </a:p>
          <a:p>
            <a:r>
              <a:rPr lang="en-US" dirty="0"/>
              <a:t>Universitas Trisakti, Indonesia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A54A65A-4EDA-6201-0AE1-3DAF22BA9A1A}"/>
              </a:ext>
            </a:extLst>
          </p:cNvPr>
          <p:cNvSpPr/>
          <p:nvPr userDrawn="1"/>
        </p:nvSpPr>
        <p:spPr>
          <a:xfrm rot="16200000">
            <a:off x="7566149" y="2232147"/>
            <a:ext cx="6858001" cy="2393702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effectLst>
            <a:outerShdw sx="1000" sy="1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FB6A9F0D-55BC-BB0A-3588-7816A0D0CFDD}"/>
              </a:ext>
            </a:extLst>
          </p:cNvPr>
          <p:cNvSpPr txBox="1"/>
          <p:nvPr userDrawn="1"/>
        </p:nvSpPr>
        <p:spPr>
          <a:xfrm>
            <a:off x="5826737" y="-142555"/>
            <a:ext cx="5327832" cy="500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1400" b="1" i="1" dirty="0">
                <a:solidFill>
                  <a:srgbClr val="009193"/>
                </a:solidFill>
                <a:latin typeface="Poppins" pitchFamily="2" charset="77"/>
                <a:cs typeface="Poppins" pitchFamily="2" charset="77"/>
              </a:rPr>
              <a:t>Empowering of Earth Resources for Sustainable Energy 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CAF8E1DA-00DA-E713-94EA-99CBE9C2BC34}"/>
              </a:ext>
            </a:extLst>
          </p:cNvPr>
          <p:cNvSpPr/>
          <p:nvPr userDrawn="1"/>
        </p:nvSpPr>
        <p:spPr>
          <a:xfrm>
            <a:off x="704102" y="0"/>
            <a:ext cx="901336" cy="916865"/>
          </a:xfrm>
          <a:custGeom>
            <a:avLst/>
            <a:gdLst/>
            <a:ahLst/>
            <a:cxnLst/>
            <a:rect l="l" t="t" r="r" b="b"/>
            <a:pathLst>
              <a:path w="1448625" h="1448625">
                <a:moveTo>
                  <a:pt x="0" y="0"/>
                </a:moveTo>
                <a:lnTo>
                  <a:pt x="1448625" y="0"/>
                </a:lnTo>
                <a:lnTo>
                  <a:pt x="1448625" y="1448625"/>
                </a:lnTo>
                <a:lnTo>
                  <a:pt x="0" y="144862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72361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9FA6980-89DB-AB43-0A75-050D9F98C49E}"/>
              </a:ext>
            </a:extLst>
          </p:cNvPr>
          <p:cNvSpPr/>
          <p:nvPr userDrawn="1"/>
        </p:nvSpPr>
        <p:spPr>
          <a:xfrm>
            <a:off x="179820" y="114512"/>
            <a:ext cx="630077" cy="611736"/>
          </a:xfrm>
          <a:custGeom>
            <a:avLst/>
            <a:gdLst/>
            <a:ahLst/>
            <a:cxnLst/>
            <a:rect l="l" t="t" r="r" b="b"/>
            <a:pathLst>
              <a:path w="1024211" h="1047117">
                <a:moveTo>
                  <a:pt x="0" y="0"/>
                </a:moveTo>
                <a:lnTo>
                  <a:pt x="1024211" y="0"/>
                </a:lnTo>
                <a:lnTo>
                  <a:pt x="1024211" y="1047117"/>
                </a:lnTo>
                <a:lnTo>
                  <a:pt x="0" y="10471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808DD-8561-E2BB-CA92-E1B8010557D6}"/>
              </a:ext>
            </a:extLst>
          </p:cNvPr>
          <p:cNvSpPr txBox="1"/>
          <p:nvPr userDrawn="1"/>
        </p:nvSpPr>
        <p:spPr>
          <a:xfrm>
            <a:off x="1605438" y="133771"/>
            <a:ext cx="239370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spc="60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ICPMGET </a:t>
            </a:r>
          </a:p>
          <a:p>
            <a:pPr algn="l">
              <a:lnSpc>
                <a:spcPct val="100000"/>
              </a:lnSpc>
            </a:pPr>
            <a:r>
              <a:rPr lang="en-US" sz="2000" b="1" spc="60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22419A70-3C4F-84FB-6FAC-59A59280A7FC}"/>
              </a:ext>
            </a:extLst>
          </p:cNvPr>
          <p:cNvSpPr/>
          <p:nvPr userDrawn="1"/>
        </p:nvSpPr>
        <p:spPr>
          <a:xfrm>
            <a:off x="9155290" y="6068508"/>
            <a:ext cx="817005" cy="722683"/>
          </a:xfrm>
          <a:custGeom>
            <a:avLst/>
            <a:gdLst/>
            <a:ahLst/>
            <a:cxnLst/>
            <a:rect l="l" t="t" r="r" b="b"/>
            <a:pathLst>
              <a:path w="999872" h="971440">
                <a:moveTo>
                  <a:pt x="0" y="0"/>
                </a:moveTo>
                <a:lnTo>
                  <a:pt x="999873" y="0"/>
                </a:lnTo>
                <a:lnTo>
                  <a:pt x="999873" y="971440"/>
                </a:lnTo>
                <a:lnTo>
                  <a:pt x="0" y="971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DA0141F-67AD-5942-F8BC-46B511701E51}"/>
              </a:ext>
            </a:extLst>
          </p:cNvPr>
          <p:cNvSpPr/>
          <p:nvPr userDrawn="1"/>
        </p:nvSpPr>
        <p:spPr>
          <a:xfrm>
            <a:off x="6935584" y="6008689"/>
            <a:ext cx="2069774" cy="849311"/>
          </a:xfrm>
          <a:custGeom>
            <a:avLst/>
            <a:gdLst/>
            <a:ahLst/>
            <a:cxnLst/>
            <a:rect l="l" t="t" r="r" b="b"/>
            <a:pathLst>
              <a:path w="2676945" h="1049783">
                <a:moveTo>
                  <a:pt x="0" y="0"/>
                </a:moveTo>
                <a:lnTo>
                  <a:pt x="2676945" y="0"/>
                </a:lnTo>
                <a:lnTo>
                  <a:pt x="2676945" y="1049783"/>
                </a:lnTo>
                <a:lnTo>
                  <a:pt x="0" y="10497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D2297368-8BDF-477B-4EBE-FBDF91A3D309}"/>
              </a:ext>
            </a:extLst>
          </p:cNvPr>
          <p:cNvSpPr txBox="1"/>
          <p:nvPr userDrawn="1"/>
        </p:nvSpPr>
        <p:spPr>
          <a:xfrm>
            <a:off x="4968493" y="6261341"/>
            <a:ext cx="2348301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000" b="1" dirty="0">
                <a:solidFill>
                  <a:srgbClr val="000000"/>
                </a:solidFill>
                <a:latin typeface="Inter Bold"/>
              </a:rPr>
              <a:t>CO-HOST: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7FAA1-198D-8670-4395-4E0C3575DBF7}"/>
              </a:ext>
            </a:extLst>
          </p:cNvPr>
          <p:cNvSpPr txBox="1"/>
          <p:nvPr userDrawn="1"/>
        </p:nvSpPr>
        <p:spPr>
          <a:xfrm>
            <a:off x="5782006" y="372736"/>
            <a:ext cx="53606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50" b="0" i="1" u="none" strike="noStrike" dirty="0">
                <a:solidFill>
                  <a:srgbClr val="009193"/>
                </a:solidFill>
                <a:effectLst/>
                <a:latin typeface="Poppins" pitchFamily="2" charset="77"/>
                <a:cs typeface="Poppins" pitchFamily="2" charset="77"/>
              </a:rPr>
              <a:t>International Conference of Petroleum, Mining, Geology, Geoscience, Energy, and Environmental Technology 2024</a:t>
            </a:r>
            <a:endParaRPr lang="en-US" sz="1050" b="0" dirty="0">
              <a:solidFill>
                <a:srgbClr val="009193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E0A58B7B-AA17-7BFA-7E5D-036653DB0E50}"/>
              </a:ext>
            </a:extLst>
          </p:cNvPr>
          <p:cNvGrpSpPr/>
          <p:nvPr userDrawn="1"/>
        </p:nvGrpSpPr>
        <p:grpSpPr>
          <a:xfrm>
            <a:off x="9553627" y="1603003"/>
            <a:ext cx="599596" cy="732489"/>
            <a:chOff x="0" y="0"/>
            <a:chExt cx="812800" cy="8128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D3868E9-B052-DE3C-10A9-2587706E7E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>
                <a:alpha val="66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13E4F403-767A-8E60-60D5-BE1F8B0EACA5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1" name="Group 7">
            <a:extLst>
              <a:ext uri="{FF2B5EF4-FFF2-40B4-BE49-F238E27FC236}">
                <a16:creationId xmlns:a16="http://schemas.microsoft.com/office/drawing/2014/main" id="{63503CF8-F23E-E87E-1012-0D41F57E0B33}"/>
              </a:ext>
            </a:extLst>
          </p:cNvPr>
          <p:cNvGrpSpPr/>
          <p:nvPr userDrawn="1"/>
        </p:nvGrpSpPr>
        <p:grpSpPr>
          <a:xfrm>
            <a:off x="9115676" y="2476896"/>
            <a:ext cx="422554" cy="516208"/>
            <a:chOff x="0" y="0"/>
            <a:chExt cx="812800" cy="81280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A7B62C3-48A3-1DF7-DDBA-2F4964DE4C2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>
                <a:alpha val="74538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2FDE651E-7054-8A38-C1A1-6E57B28225AF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684CE455-44D5-C26F-B87A-B71F05ADAF39}"/>
              </a:ext>
            </a:extLst>
          </p:cNvPr>
          <p:cNvGrpSpPr/>
          <p:nvPr userDrawn="1"/>
        </p:nvGrpSpPr>
        <p:grpSpPr>
          <a:xfrm>
            <a:off x="9798298" y="1338521"/>
            <a:ext cx="445666" cy="544442"/>
            <a:chOff x="0" y="0"/>
            <a:chExt cx="812800" cy="812800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E7F2BAC-EAD2-D536-ECF9-43397B3451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C68E1A88-1A26-843F-894F-3652AFB019AC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5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CC6E-DE4F-27C7-8BA5-9F9599CE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122"/>
            <a:ext cx="10515600" cy="1083665"/>
          </a:xfrm>
          <a:prstGeom prst="rect">
            <a:avLst/>
          </a:prstGeom>
        </p:spPr>
        <p:txBody>
          <a:bodyPr anchor="ctr"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35F2-C66F-B6B4-EBFC-5D78839D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09"/>
            <a:ext cx="10515600" cy="454851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6A66-4E78-BFBB-CC65-F5D460B5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D0F33-9BA0-2548-A6A3-79B99FC59FA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0D66-1539-ADD3-8151-FE6DBDC2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5F69-5E35-F43F-ED7C-6CE689C9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A3D59-7AE0-4641-A276-43432E97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3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5536A-134D-7803-C0AD-B41C6F0F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491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DDB9-9698-59E6-BE2C-E1CC86A7E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57001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59263-BF5E-97EB-3978-8789B5838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871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2C80D-3F64-3401-514E-DCA01CA7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D0F33-9BA0-2548-A6A3-79B99FC59FA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90665-C0FF-25EC-5C94-37DFB608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AC333-D3FC-E0A6-F509-1EBB5010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A3D59-7AE0-4641-A276-43432E97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783E-F728-84F4-360A-7CE299D8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A5FA1-6851-FDF1-2C53-CE687029E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F6CDE-ED74-05F7-C358-A22042B9E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A1DB3-17CA-3E8E-F792-AB1D115EE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C0DDD-AB55-E90D-AF73-72F75F942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C4536-61CD-CE3B-DA0A-84D655B6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D0F33-9BA0-2548-A6A3-79B99FC59FA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8310A7-2C78-42B1-D9FC-6E8E415F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AEACB-0B80-CD53-2BFB-EA691BC6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A3D59-7AE0-4641-A276-43432E97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DF16-325B-5213-3E1A-12CB6F44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918DB-0E56-C633-37C9-FC6454AB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D0F33-9BA0-2548-A6A3-79B99FC59FA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8D54E-2F44-45D4-AB4B-C9E1BA9D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20C11-69BB-5738-AC6C-BCBC7711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A3D59-7AE0-4641-A276-43432E97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0189-F224-D942-5FA6-1A4135A9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A993-A50B-4196-07B3-D31BB6B0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331B9-4B56-1E27-8AE9-BF3B9F521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E8F58-6214-F6C2-B156-BC5050A3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D0F33-9BA0-2548-A6A3-79B99FC59FA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39970-6011-4670-D5D7-F8490798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B70FF-5552-4F5F-BE53-945CB0E8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A3D59-7AE0-4641-A276-43432E97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6861-FBB9-7554-D086-3C3450C4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792EE-3837-EF7C-F6EC-D1EEB3139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69F60-0D17-0E4C-AFB0-E2A3857C8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D8734-6ADC-720A-E46E-9FB661F3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D0F33-9BA0-2548-A6A3-79B99FC59FA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CDF07-B5B8-0D90-7E6A-3C90AD74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974EC-CE3A-E29F-5F6C-4EC24B0D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A3D59-7AE0-4641-A276-43432E97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3777-9AD0-B32C-A2B9-C8F47D2F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639DC-6FBD-37D1-E021-1D9688BF0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36E03-B475-C3B4-6178-408208D9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D0F33-9BA0-2548-A6A3-79B99FC59FA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7BB8D-F4BA-2137-05AF-33ED5436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57965-9864-7BC9-80A5-7919E186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A3D59-7AE0-4641-A276-43432E97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9A4FE-E610-4B97-A945-6E1E463FA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DEA3C-4160-A94C-DC4C-9ACFCDE80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4BD5-94C7-6DCB-F11C-7D49D75A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1D0F33-9BA0-2548-A6A3-79B99FC59FA8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4251E-A70E-3FC0-4378-71406E93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4D187-162B-B380-B49E-5629AB6B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A3D59-7AE0-4641-A276-43432E97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63202A9F-4ECC-FBAE-2CD2-A58789A0BDB0}"/>
              </a:ext>
            </a:extLst>
          </p:cNvPr>
          <p:cNvGrpSpPr/>
          <p:nvPr userDrawn="1"/>
        </p:nvGrpSpPr>
        <p:grpSpPr>
          <a:xfrm>
            <a:off x="-54864" y="6491011"/>
            <a:ext cx="12246864" cy="368209"/>
            <a:chOff x="0" y="-57150"/>
            <a:chExt cx="11607985" cy="52070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FD66328-0014-9F49-28B1-DBE9C0484478}"/>
                </a:ext>
              </a:extLst>
            </p:cNvPr>
            <p:cNvSpPr/>
            <p:nvPr/>
          </p:nvSpPr>
          <p:spPr>
            <a:xfrm>
              <a:off x="51668" y="0"/>
              <a:ext cx="11556317" cy="46355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51391D05-44EF-FC82-3013-7C39220118BB}"/>
                </a:ext>
              </a:extLst>
            </p:cNvPr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D64DB0CA-DF24-92E6-9C43-43F007DB59F0}"/>
              </a:ext>
            </a:extLst>
          </p:cNvPr>
          <p:cNvGrpSpPr/>
          <p:nvPr userDrawn="1"/>
        </p:nvGrpSpPr>
        <p:grpSpPr>
          <a:xfrm>
            <a:off x="2182413" y="6531424"/>
            <a:ext cx="7772310" cy="287383"/>
            <a:chOff x="0" y="0"/>
            <a:chExt cx="7366854" cy="4064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B6F395C-7D06-210F-4FE0-B4CF2AAEBF19}"/>
                </a:ext>
              </a:extLst>
            </p:cNvPr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C5DBE05D-3730-D06D-CF90-91475B8FB46E}"/>
                </a:ext>
              </a:extLst>
            </p:cNvPr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2">
            <a:extLst>
              <a:ext uri="{FF2B5EF4-FFF2-40B4-BE49-F238E27FC236}">
                <a16:creationId xmlns:a16="http://schemas.microsoft.com/office/drawing/2014/main" id="{1BC95374-1E6F-402F-E5D2-668C4F55AF45}"/>
              </a:ext>
            </a:extLst>
          </p:cNvPr>
          <p:cNvSpPr/>
          <p:nvPr userDrawn="1"/>
        </p:nvSpPr>
        <p:spPr>
          <a:xfrm rot="10800000">
            <a:off x="6372580" y="0"/>
            <a:ext cx="5831295" cy="1253883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 l="-2" t="39750" r="-718" b="-397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062A02BD-485F-584F-040A-897E83A75610}"/>
              </a:ext>
            </a:extLst>
          </p:cNvPr>
          <p:cNvGrpSpPr/>
          <p:nvPr userDrawn="1"/>
        </p:nvGrpSpPr>
        <p:grpSpPr>
          <a:xfrm>
            <a:off x="11121193" y="4837182"/>
            <a:ext cx="857867" cy="857867"/>
            <a:chOff x="0" y="0"/>
            <a:chExt cx="812800" cy="812800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61D8DDC-67A9-4795-9872-2DA6C89F3E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>
                <a:alpha val="26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ABCB4EAF-8FDE-882D-2069-FB3A1B8AB720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2" name="Group 7">
            <a:extLst>
              <a:ext uri="{FF2B5EF4-FFF2-40B4-BE49-F238E27FC236}">
                <a16:creationId xmlns:a16="http://schemas.microsoft.com/office/drawing/2014/main" id="{099C8478-D9E8-E791-A0E6-2F25B7A4B73C}"/>
              </a:ext>
            </a:extLst>
          </p:cNvPr>
          <p:cNvGrpSpPr/>
          <p:nvPr userDrawn="1"/>
        </p:nvGrpSpPr>
        <p:grpSpPr>
          <a:xfrm>
            <a:off x="11465438" y="6229141"/>
            <a:ext cx="604566" cy="604566"/>
            <a:chOff x="0" y="0"/>
            <a:chExt cx="812800" cy="812800"/>
          </a:xfrm>
        </p:grpSpPr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D1BF391-E5F9-7E6B-8BE5-56C861A102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A1506C4E-29CB-5A2C-B6FA-1987A53C3C3F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9CEABD68-FE67-91E8-98E5-4FB88214CA21}"/>
              </a:ext>
            </a:extLst>
          </p:cNvPr>
          <p:cNvGrpSpPr/>
          <p:nvPr userDrawn="1"/>
        </p:nvGrpSpPr>
        <p:grpSpPr>
          <a:xfrm>
            <a:off x="11432168" y="4572699"/>
            <a:ext cx="637633" cy="637633"/>
            <a:chOff x="0" y="0"/>
            <a:chExt cx="812800" cy="81280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6C8E52-8AF7-4D0E-44BF-7A61DE2132B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DB03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9C82C8AD-695D-8C64-B73B-03B0C4D44E56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1473FA2-DDED-DF17-897D-3DA2B467B330}"/>
              </a:ext>
            </a:extLst>
          </p:cNvPr>
          <p:cNvSpPr txBox="1"/>
          <p:nvPr userDrawn="1"/>
        </p:nvSpPr>
        <p:spPr>
          <a:xfrm>
            <a:off x="100728" y="6534289"/>
            <a:ext cx="116035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b="1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Conference of Petroleum, Mining, Geology, Geoscience, Energy, and Environmental Technology 2024, Universitas Trisakti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695476B-5480-D14C-B6F0-5CB19AD02AA1}"/>
              </a:ext>
            </a:extLst>
          </p:cNvPr>
          <p:cNvSpPr/>
          <p:nvPr userDrawn="1"/>
        </p:nvSpPr>
        <p:spPr>
          <a:xfrm>
            <a:off x="11406375" y="6159112"/>
            <a:ext cx="730516" cy="750288"/>
          </a:xfrm>
          <a:custGeom>
            <a:avLst/>
            <a:gdLst/>
            <a:ahLst/>
            <a:cxnLst/>
            <a:rect l="l" t="t" r="r" b="b"/>
            <a:pathLst>
              <a:path w="1448625" h="1448625">
                <a:moveTo>
                  <a:pt x="0" y="0"/>
                </a:moveTo>
                <a:lnTo>
                  <a:pt x="1448625" y="0"/>
                </a:lnTo>
                <a:lnTo>
                  <a:pt x="1448625" y="1448625"/>
                </a:lnTo>
                <a:lnTo>
                  <a:pt x="0" y="14486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75C7115E-1EC5-95D2-8481-1B131323F4A1}"/>
              </a:ext>
            </a:extLst>
          </p:cNvPr>
          <p:cNvGrpSpPr/>
          <p:nvPr userDrawn="1"/>
        </p:nvGrpSpPr>
        <p:grpSpPr>
          <a:xfrm>
            <a:off x="10845876" y="6229141"/>
            <a:ext cx="604566" cy="604566"/>
            <a:chOff x="0" y="0"/>
            <a:chExt cx="812800" cy="81280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346B48-1025-85B2-A5EE-4255B91078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EE4CD99E-7CB7-128B-851B-AB11E4586B45}"/>
                </a:ext>
              </a:extLst>
            </p:cNvPr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pic>
        <p:nvPicPr>
          <p:cNvPr id="4" name="Content Placeholder 4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4D8A795F-F6B2-D2D8-EBBC-B3920A78A2A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73233" y="6243900"/>
            <a:ext cx="572951" cy="4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257C-1F59-BB6D-35C1-55C9E3368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TITLE 	TITLE	TITLE	TITLE</a:t>
            </a:r>
            <a:br>
              <a:rPr lang="en-US" i="1" dirty="0"/>
            </a:br>
            <a:r>
              <a:rPr lang="en-US" i="1" dirty="0"/>
              <a:t>TITLE	TITLE	TITLE	TITLE</a:t>
            </a:r>
            <a:br>
              <a:rPr lang="en-US" i="1" dirty="0"/>
            </a:br>
            <a:r>
              <a:rPr lang="en-US" i="1" dirty="0"/>
              <a:t>TITLE	TITLE	TITLE	TITLE</a:t>
            </a:r>
            <a:br>
              <a:rPr lang="en-US" i="1" dirty="0"/>
            </a:br>
            <a:r>
              <a:rPr lang="en-US" i="1" dirty="0"/>
              <a:t>TITLE	TITLE	TITLE	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111D1-5376-7EC2-C223-5B7DCCA567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Presenter’s Name/Author(s) and Co-Author(s)</a:t>
            </a:r>
          </a:p>
          <a:p>
            <a:r>
              <a:rPr lang="en-US" b="1" i="1" dirty="0"/>
              <a:t>Affiliation </a:t>
            </a:r>
          </a:p>
          <a:p>
            <a:r>
              <a:rPr lang="en-US" b="1" i="1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7626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28F2-A53A-8F52-E119-EECE2C53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DEDC-7637-631E-D83A-DE5ECAFD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62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7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84B7-74DD-3F87-0AD3-D730241B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3FD2F-ADBF-0F76-20CB-38F53A3A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3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1910-F6C0-7A84-695C-6FE96E8E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C02C2-730E-AE7E-5751-35196489F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104E-B987-AC6B-14C4-08D190CC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3899-87F0-2042-7ACE-25E6CBEC8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A343-226C-5FFC-8621-6132DDC1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17A6-BDEF-E8C8-92A4-D50BCDA4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ECAC25-12DF-680E-51B5-9FC923D7A5B3}"/>
              </a:ext>
            </a:extLst>
          </p:cNvPr>
          <p:cNvSpPr txBox="1"/>
          <p:nvPr/>
        </p:nvSpPr>
        <p:spPr>
          <a:xfrm>
            <a:off x="979716" y="2228671"/>
            <a:ext cx="555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Freeform 26">
            <a:extLst>
              <a:ext uri="{FF2B5EF4-FFF2-40B4-BE49-F238E27FC236}">
                <a16:creationId xmlns:a16="http://schemas.microsoft.com/office/drawing/2014/main" id="{8875EADC-9A92-8AF0-EC9F-4C7E2B2D0999}"/>
              </a:ext>
            </a:extLst>
          </p:cNvPr>
          <p:cNvSpPr/>
          <p:nvPr/>
        </p:nvSpPr>
        <p:spPr>
          <a:xfrm>
            <a:off x="7194411" y="1265984"/>
            <a:ext cx="4017873" cy="3815467"/>
          </a:xfrm>
          <a:custGeom>
            <a:avLst/>
            <a:gdLst/>
            <a:ahLst/>
            <a:cxnLst/>
            <a:rect l="l" t="t" r="r" b="b"/>
            <a:pathLst>
              <a:path w="6490844" h="6494281">
                <a:moveTo>
                  <a:pt x="0" y="0"/>
                </a:moveTo>
                <a:lnTo>
                  <a:pt x="6490844" y="0"/>
                </a:lnTo>
                <a:lnTo>
                  <a:pt x="6490844" y="6494282"/>
                </a:lnTo>
                <a:lnTo>
                  <a:pt x="0" y="649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72C2BE3C-3176-78E3-0A3B-8ECEC0F3D806}"/>
              </a:ext>
            </a:extLst>
          </p:cNvPr>
          <p:cNvSpPr txBox="1"/>
          <p:nvPr/>
        </p:nvSpPr>
        <p:spPr>
          <a:xfrm>
            <a:off x="1274680" y="3289663"/>
            <a:ext cx="8766566" cy="47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400" spc="2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3952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55</Words>
  <Application>Microsoft Macintosh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Inter Bold</vt:lpstr>
      <vt:lpstr>Poppins</vt:lpstr>
      <vt:lpstr>Office Theme</vt:lpstr>
      <vt:lpstr>TITLE  TITLE TITLE TITLE TITLE TITLE TITLE TITLE TITLE TITLE TITLE TITLE TITLE TITLE TITLE TITLE</vt:lpstr>
      <vt:lpstr>INTRODUCTION</vt:lpstr>
      <vt:lpstr>OBJECTIVE(S)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BEHAVIOR OF CO2 – CRUDE OIL SYSTEM IN ENHANCED OIL RECOVERY</dc:title>
  <dc:creator>Kartika Hartono Kartika</dc:creator>
  <cp:lastModifiedBy>Kartika Hartono Kartika</cp:lastModifiedBy>
  <cp:revision>6</cp:revision>
  <dcterms:created xsi:type="dcterms:W3CDTF">2024-06-03T01:00:49Z</dcterms:created>
  <dcterms:modified xsi:type="dcterms:W3CDTF">2024-07-11T04:59:18Z</dcterms:modified>
</cp:coreProperties>
</file>